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0" r:id="rId2"/>
    <p:sldId id="281" r:id="rId3"/>
    <p:sldId id="282" r:id="rId4"/>
    <p:sldId id="272" r:id="rId5"/>
    <p:sldId id="273" r:id="rId6"/>
    <p:sldId id="284" r:id="rId7"/>
    <p:sldId id="285" r:id="rId8"/>
    <p:sldId id="289" r:id="rId9"/>
    <p:sldId id="257" r:id="rId10"/>
    <p:sldId id="291" r:id="rId11"/>
    <p:sldId id="286" r:id="rId12"/>
    <p:sldId id="292" r:id="rId13"/>
    <p:sldId id="268" r:id="rId14"/>
    <p:sldId id="274" r:id="rId15"/>
    <p:sldId id="279" r:id="rId16"/>
    <p:sldId id="256" r:id="rId17"/>
    <p:sldId id="276" r:id="rId18"/>
    <p:sldId id="278" r:id="rId19"/>
    <p:sldId id="262" r:id="rId20"/>
    <p:sldId id="275" r:id="rId21"/>
    <p:sldId id="290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47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0316D-3065-4E07-95EE-CE083FD526D3}" type="datetimeFigureOut">
              <a:rPr lang="en-US" smtClean="0"/>
              <a:t>1/11/14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E9F8B-2E66-41A0-A76D-3F5FA500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7602-8AF5-3F41-B226-E541BC4C0F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4A39F30-EF25-F642-90F3-EFA4470F805F}" type="slidenum">
              <a:rPr lang="en-US" sz="1200">
                <a:latin typeface="Times New Roman" charset="0"/>
              </a:rPr>
              <a:pPr eaLnBrk="1" hangingPunct="1"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891F276-6FFE-EE4D-AB65-B816F869E01A}" type="slidenum">
              <a:rPr lang="en-US" sz="1200">
                <a:latin typeface="Times New Roman" charset="0"/>
              </a:rPr>
              <a:pPr eaLnBrk="1" hangingPunct="1"/>
              <a:t>19</a:t>
            </a:fld>
            <a:endParaRPr lang="en-US" sz="120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One of the graphics showed one lawyer who kept getting appointments even though she was reprimanded.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607C58D-126F-FA4F-B07F-E9E549C51C03}" type="slidenum">
              <a:rPr lang="en-US" sz="1200">
                <a:latin typeface="Times New Roman" charset="0"/>
              </a:rPr>
              <a:pPr eaLnBrk="1" hangingPunct="1"/>
              <a:t>20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>
                <a:latin typeface="Calibri" charset="0"/>
              </a:rPr>
              <a:t>Another story used a combinations of sources: subsidies paid to compensate ranchers and dairy farmers for drought; lists of disaster areas announced by FEMA and drought maps that were at the time only available as images for two years. I converted those drought maps to color codes, then found the deepest color in each county over two years to determine if the area every had a drought during the period. The final map shows that nearly half of the drought program went to property in counties that never suffered a drought – about $650 million. This is Nico De Boer, who was told by his local farm agency to come pick up his money. The reason he qualified: The tragic space shuttle flight that crashed went over his county, resulting in a disaster declaration. Another farm in Wisconsin got money for a snow storm in January, and another in Washington got money for an earthquake hundreds of miles away.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4EADA2B-0E4D-974E-AA0E-CB3A6B1C95F7}" type="slidenum">
              <a:rPr lang="en-US" sz="1200">
                <a:latin typeface="Calibri" charset="0"/>
              </a:rPr>
              <a:pPr eaLnBrk="1" hangingPunct="1"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CEF41C5-D986-E649-8C25-1B4608556186}" type="slidenum">
              <a:rPr lang="en-US" sz="1200">
                <a:latin typeface="Times New Roman" charset="0"/>
              </a:rPr>
              <a:pPr eaLnBrk="1" hangingPunct="1"/>
              <a:t>22</a:t>
            </a:fld>
            <a:endParaRPr lang="en-US" sz="120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A71DE27-7411-8541-850A-B0BB7A3E228A}" type="slidenum">
              <a:rPr lang="en-US" sz="1200">
                <a:latin typeface="Times New Roman" charset="0"/>
              </a:rPr>
              <a:pPr eaLnBrk="1" hangingPunct="1"/>
              <a:t>4</a:t>
            </a:fld>
            <a:endParaRPr lang="en-US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58656A1-AED9-B546-9545-2B0A6CAD7213}" type="slidenum">
              <a:rPr lang="en-US" sz="1200">
                <a:latin typeface="Times New Roman" charset="0"/>
              </a:rPr>
              <a:pPr eaLnBrk="1" hangingPunct="1"/>
              <a:t>5</a:t>
            </a:fld>
            <a:endParaRPr lang="en-US" sz="1200">
              <a:latin typeface="Times New Roman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Here’s another really bad attempt to visualize what Obama did in the first 100 days. The end result was something that we had to boil</a:t>
            </a:r>
            <a:r>
              <a:rPr lang="en-US" baseline="0" dirty="0" smtClean="0"/>
              <a:t> down into something like this: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CFF88-CBD8-6743-A339-7B6FC601C17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were several of these graphics, each of which involved examining</a:t>
            </a:r>
            <a:r>
              <a:rPr lang="en-US" baseline="0" dirty="0" smtClean="0"/>
              <a:t> that schedule. The process of building it helped, but the visualization didn’t.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CFF88-CBD8-6743-A339-7B6FC601C17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Inspector general, GAO, audit 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6623D-218C-9A47-AB38-63A6A4BA2A8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3A966B9-74D1-8B47-9D4C-C926CDCAB0F1}" type="slidenum">
              <a:rPr lang="en-US" sz="1200">
                <a:latin typeface="Times New Roman" charset="0"/>
              </a:rPr>
              <a:pPr eaLnBrk="1" hangingPunct="1"/>
              <a:t>14</a:t>
            </a:fld>
            <a:endParaRPr lang="en-US" sz="1200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E9F8B-2E66-41A0-A76D-3F5FA500FC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9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3D6DFFB-F6F0-C04A-868F-31C7EBA9616E}" type="slidenum">
              <a:rPr lang="en-US" sz="1200">
                <a:latin typeface="Times New Roman" charset="0"/>
              </a:rPr>
              <a:pPr eaLnBrk="1" hangingPunct="1"/>
              <a:t>17</a:t>
            </a:fld>
            <a:endParaRPr lang="en-US" sz="12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2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7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7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5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4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5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021C2-C381-49C4-8BF8-9625824C6652}" type="datetimeFigureOut">
              <a:rPr lang="en-US" smtClean="0"/>
              <a:t>1/11/14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5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shingtonpost.com/wp-srv/politics/interactives/rovetrips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visweek-investigate%5Cfirst100.html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www.washingtonpost.com/wp-srv/politics/obama/100day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50" y="736465"/>
            <a:ext cx="3047530" cy="40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056293"/>
            <a:ext cx="5400508" cy="16687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838200"/>
            <a:ext cx="3208345" cy="32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9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143780"/>
            <a:ext cx="6658619" cy="56718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47998"/>
            <a:ext cx="7289800" cy="26035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19200" y="5257800"/>
            <a:ext cx="7010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5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10600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536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9" y="280777"/>
            <a:ext cx="4343400" cy="35925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kidpanel Page9.tif"/>
          <p:cNvPicPr>
            <a:picLocks noChangeAspect="1"/>
          </p:cNvPicPr>
          <p:nvPr/>
        </p:nvPicPr>
        <p:blipFill>
          <a:blip r:embed="rId3"/>
          <a:srcRect t="4020" b="9611"/>
          <a:stretch>
            <a:fillRect/>
          </a:stretch>
        </p:blipFill>
        <p:spPr>
          <a:xfrm>
            <a:off x="2532962" y="2755900"/>
            <a:ext cx="3048000" cy="342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6" descr="eddie_vignette.jpg"/>
          <p:cNvPicPr>
            <a:picLocks noChangeAspect="1"/>
          </p:cNvPicPr>
          <p:nvPr/>
        </p:nvPicPr>
        <p:blipFill>
          <a:blip r:embed="rId4"/>
          <a:srcRect t="-3748" b="-3748"/>
          <a:stretch>
            <a:fillRect/>
          </a:stretch>
        </p:blipFill>
        <p:spPr>
          <a:xfrm>
            <a:off x="4818962" y="1003300"/>
            <a:ext cx="3657600" cy="414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43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C:\Shawn\SANJ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32194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55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6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53739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733800" y="1600200"/>
            <a:ext cx="4267200" cy="4805362"/>
            <a:chOff x="1295400" y="1676400"/>
            <a:chExt cx="4267200" cy="480536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676400"/>
              <a:ext cx="4267200" cy="40536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800600"/>
              <a:ext cx="2843212" cy="1681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422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6783388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91000"/>
            <a:ext cx="2846521" cy="205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62"/>
          <a:stretch>
            <a:fillRect/>
          </a:stretch>
        </p:blipFill>
        <p:spPr bwMode="auto">
          <a:xfrm>
            <a:off x="381000" y="228600"/>
            <a:ext cx="57959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0"/>
          <a:stretch>
            <a:fillRect/>
          </a:stretch>
        </p:blipFill>
        <p:spPr bwMode="auto">
          <a:xfrm>
            <a:off x="304800" y="3733800"/>
            <a:ext cx="80772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Oval 4"/>
          <p:cNvSpPr>
            <a:spLocks noChangeArrowheads="1"/>
          </p:cNvSpPr>
          <p:nvPr/>
        </p:nvSpPr>
        <p:spPr bwMode="auto">
          <a:xfrm>
            <a:off x="762000" y="5029200"/>
            <a:ext cx="40386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Oval 5"/>
          <p:cNvSpPr>
            <a:spLocks noChangeArrowheads="1"/>
          </p:cNvSpPr>
          <p:nvPr/>
        </p:nvSpPr>
        <p:spPr bwMode="auto">
          <a:xfrm>
            <a:off x="4572000" y="5791200"/>
            <a:ext cx="11430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6745277" cy="26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917662"/>
            <a:ext cx="2150692" cy="15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62"/>
          <a:stretch>
            <a:fillRect/>
          </a:stretch>
        </p:blipFill>
        <p:spPr bwMode="auto">
          <a:xfrm>
            <a:off x="1235037" y="3276600"/>
            <a:ext cx="3011241" cy="170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0"/>
          <a:stretch>
            <a:fillRect/>
          </a:stretch>
        </p:blipFill>
        <p:spPr bwMode="auto">
          <a:xfrm>
            <a:off x="1560588" y="4648200"/>
            <a:ext cx="3854442" cy="134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4" y="598061"/>
            <a:ext cx="3175000" cy="302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137" y="1805588"/>
            <a:ext cx="5245876" cy="36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0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317500"/>
            <a:ext cx="5303837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17176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4724400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95600"/>
            <a:ext cx="4343400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Line 5"/>
          <p:cNvSpPr>
            <a:spLocks noChangeShapeType="1"/>
          </p:cNvSpPr>
          <p:nvPr/>
        </p:nvSpPr>
        <p:spPr bwMode="auto">
          <a:xfrm flipV="1">
            <a:off x="2133600" y="3429000"/>
            <a:ext cx="914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I:\Slides\Post_Gun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376719"/>
            <a:ext cx="7702117" cy="28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3" descr="I:\Slides\Post_Gun_Ban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9"/>
          <a:stretch>
            <a:fillRect/>
          </a:stretch>
        </p:blipFill>
        <p:spPr bwMode="auto">
          <a:xfrm>
            <a:off x="1371600" y="1371600"/>
            <a:ext cx="5791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8" y="1006225"/>
            <a:ext cx="7870912" cy="32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3" b="19650"/>
          <a:stretch>
            <a:fillRect/>
          </a:stretch>
        </p:blipFill>
        <p:spPr bwMode="auto">
          <a:xfrm>
            <a:off x="419100" y="228600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b="23145"/>
          <a:stretch>
            <a:fillRect/>
          </a:stretch>
        </p:blipFill>
        <p:spPr bwMode="auto">
          <a:xfrm>
            <a:off x="2857500" y="3048000"/>
            <a:ext cx="3429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4800"/>
            <a:ext cx="7986728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5562600"/>
            <a:ext cx="8008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Resulting graphics at: </a:t>
            </a:r>
            <a:r>
              <a:rPr lang="en-US" sz="1600" dirty="0" smtClean="0">
                <a:hlinkClick r:id="rId5"/>
              </a:rPr>
              <a:t>http://www.washingtonpost.com/wp-srv/politics/obama/100days/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29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10" y="457200"/>
            <a:ext cx="5562600" cy="5624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3908" y="1188878"/>
            <a:ext cx="1661931" cy="20313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Sources: Original presidential documents, mainly in press release or </a:t>
            </a:r>
            <a:r>
              <a:rPr lang="en-US" dirty="0" err="1" smtClean="0"/>
              <a:t>pdf</a:t>
            </a:r>
            <a:r>
              <a:rPr lang="en-US" dirty="0" smtClean="0"/>
              <a:t>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0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" y="180939"/>
            <a:ext cx="3200310" cy="3578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86006" y="5541778"/>
            <a:ext cx="3722710" cy="9233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en-US" b="1" dirty="0" smtClean="0">
                <a:ln w="11430"/>
                <a:solidFill>
                  <a:schemeClr val="accent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Washington Post: Money as a Weapon System – </a:t>
            </a:r>
            <a:r>
              <a:rPr lang="en-US" b="1" dirty="0" err="1" smtClean="0">
                <a:ln w="11430"/>
                <a:solidFill>
                  <a:schemeClr val="accent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viz</a:t>
            </a:r>
            <a:r>
              <a:rPr lang="en-US" b="1" dirty="0" smtClean="0">
                <a:ln w="11430"/>
                <a:solidFill>
                  <a:schemeClr val="accent2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 in reporting and transparency in publishing</a:t>
            </a:r>
            <a:endParaRPr lang="en-US" b="1" dirty="0">
              <a:ln w="11430"/>
              <a:solidFill>
                <a:schemeClr val="accent2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66" y="523866"/>
            <a:ext cx="4966639" cy="42461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3385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24765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32" y="2739432"/>
            <a:ext cx="2994644" cy="256023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pSp>
        <p:nvGrpSpPr>
          <p:cNvPr id="2" name="Group 1"/>
          <p:cNvGrpSpPr/>
          <p:nvPr/>
        </p:nvGrpSpPr>
        <p:grpSpPr>
          <a:xfrm>
            <a:off x="914400" y="1981200"/>
            <a:ext cx="8353645" cy="4561203"/>
            <a:chOff x="477088" y="267102"/>
            <a:chExt cx="8353645" cy="45612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088" y="267102"/>
              <a:ext cx="4117481" cy="456120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5" name="Oval 4"/>
            <p:cNvSpPr/>
            <p:nvPr/>
          </p:nvSpPr>
          <p:spPr>
            <a:xfrm>
              <a:off x="477088" y="3237548"/>
              <a:ext cx="2486346" cy="585249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539" y="535020"/>
              <a:ext cx="4876800" cy="30734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sp>
          <p:nvSpPr>
            <p:cNvPr id="7" name="Oval 6"/>
            <p:cNvSpPr/>
            <p:nvPr/>
          </p:nvSpPr>
          <p:spPr>
            <a:xfrm>
              <a:off x="3683000" y="2777067"/>
              <a:ext cx="5147733" cy="922866"/>
            </a:xfrm>
            <a:prstGeom prst="ellipse">
              <a:avLst/>
            </a:prstGeom>
            <a:noFill/>
            <a:ln w="190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24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319</Words>
  <Application>Microsoft Macintosh PowerPoint</Application>
  <PresentationFormat>On-screen Show (4:3)</PresentationFormat>
  <Paragraphs>22</Paragraphs>
  <Slides>22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New York Times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</dc:creator>
  <cp:lastModifiedBy>Sarah Cohen</cp:lastModifiedBy>
  <cp:revision>13</cp:revision>
  <dcterms:created xsi:type="dcterms:W3CDTF">2013-02-25T15:02:40Z</dcterms:created>
  <dcterms:modified xsi:type="dcterms:W3CDTF">2014-01-11T20:13:03Z</dcterms:modified>
</cp:coreProperties>
</file>